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8" r:id="rId3"/>
    <p:sldId id="260" r:id="rId4"/>
    <p:sldId id="262" r:id="rId5"/>
    <p:sldId id="265" r:id="rId6"/>
    <p:sldId id="286" r:id="rId7"/>
    <p:sldId id="268" r:id="rId8"/>
    <p:sldId id="280" r:id="rId9"/>
    <p:sldId id="269" r:id="rId10"/>
    <p:sldId id="271" r:id="rId11"/>
    <p:sldId id="273" r:id="rId12"/>
    <p:sldId id="275" r:id="rId13"/>
    <p:sldId id="282" r:id="rId14"/>
    <p:sldId id="284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94624" autoAdjust="0"/>
  </p:normalViewPr>
  <p:slideViewPr>
    <p:cSldViewPr>
      <p:cViewPr>
        <p:scale>
          <a:sx n="67" d="100"/>
          <a:sy n="67" d="100"/>
        </p:scale>
        <p:origin x="-1476" y="-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910FF4-0AD4-42F0-918B-F0998AA976FD}" type="datetimeFigureOut">
              <a:rPr lang="en-US" smtClean="0"/>
              <a:pPr/>
              <a:t>11/16/2013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3912D1-3594-4C35-B047-1424C2459E15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3912D1-3594-4C35-B047-1424C2459E15}" type="slidenum">
              <a:rPr lang="en-IN" smtClean="0"/>
              <a:pPr/>
              <a:t>6</a:t>
            </a:fld>
            <a:endParaRPr lang="en-I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National Coordination Centre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Pharmacovigilance </a:t>
            </a:r>
            <a:r>
              <a:rPr lang="en-US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Programme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of India</a:t>
            </a:r>
            <a:endParaRPr lang="en-IN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39552" y="548680"/>
            <a:ext cx="8136904" cy="576064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C:\Users\Lenovo\Desktop\Emblem of India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14800" y="609600"/>
            <a:ext cx="714375" cy="752475"/>
          </a:xfrm>
          <a:prstGeom prst="rect">
            <a:avLst/>
          </a:prstGeom>
          <a:noFill/>
        </p:spPr>
      </p:pic>
      <p:sp>
        <p:nvSpPr>
          <p:cNvPr id="7" name="Title 4"/>
          <p:cNvSpPr txBox="1">
            <a:spLocks/>
          </p:cNvSpPr>
          <p:nvPr/>
        </p:nvSpPr>
        <p:spPr>
          <a:xfrm>
            <a:off x="685800" y="2263775"/>
            <a:ext cx="7772400" cy="1470025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ADR REPORTING- MEDICAL CONTENT NEEDED FOR ANALYSIS</a:t>
            </a:r>
            <a:br>
              <a:rPr kumimoji="0" lang="en-IN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endParaRPr kumimoji="0" lang="en-IN" sz="4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pic>
        <p:nvPicPr>
          <p:cNvPr id="8" name="Picture 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" y="533400"/>
            <a:ext cx="1285875" cy="71437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</p:pic>
      <p:pic>
        <p:nvPicPr>
          <p:cNvPr id="9" name="Picture 2" descr="C:\Users\Lenovo\Desktop\logo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239000" y="609600"/>
            <a:ext cx="1295400" cy="762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National Coordination Centre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Pharmacovigilance </a:t>
            </a:r>
            <a:r>
              <a:rPr lang="en-US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Programme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of India</a:t>
            </a:r>
            <a:endParaRPr lang="en-IN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39552" y="548680"/>
            <a:ext cx="8136904" cy="576064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533400" y="609600"/>
            <a:ext cx="5867400" cy="9906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endParaRPr kumimoji="0" lang="en-IN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endParaRPr lang="en-IN" sz="3600" b="1" dirty="0" smtClean="0"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en-IN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DRUGS</a:t>
            </a:r>
            <a:br>
              <a:rPr kumimoji="0" lang="en-IN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endParaRPr kumimoji="0" lang="en-IN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457200" y="2514600"/>
            <a:ext cx="8229600" cy="3611563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IN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Active ingredient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IN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Product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IN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Batch number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IN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Dose regimen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IN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Route of administration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IN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Duration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IN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De/</a:t>
            </a:r>
            <a:r>
              <a:rPr kumimoji="0" lang="en-IN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Rechallenge</a:t>
            </a:r>
            <a:endParaRPr kumimoji="0" lang="en-IN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533400"/>
            <a:ext cx="1285875" cy="71437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</p:pic>
      <p:pic>
        <p:nvPicPr>
          <p:cNvPr id="10" name="Picture 2" descr="C:\Users\Lenovo\Desktop\logo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9000" y="609600"/>
            <a:ext cx="1295400" cy="762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National Coordination Centre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Pharmacovigilance </a:t>
            </a:r>
            <a:r>
              <a:rPr lang="en-US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Programme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of India</a:t>
            </a:r>
            <a:endParaRPr lang="en-IN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39552" y="548680"/>
            <a:ext cx="8136904" cy="576064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533400" y="1676400"/>
            <a:ext cx="5486400" cy="11430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en-IN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FINDINGS</a:t>
            </a:r>
            <a:br>
              <a:rPr kumimoji="0" lang="en-IN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endParaRPr kumimoji="0" lang="en-IN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457200" y="2438400"/>
            <a:ext cx="8229600" cy="38100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IN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Physical examination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IN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Lab test appropriate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IN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Other investigations (X ray, CT-scan, post-</a:t>
            </a:r>
            <a:r>
              <a:rPr kumimoji="0" lang="en-IN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martum</a:t>
            </a:r>
            <a:r>
              <a:rPr kumimoji="0" lang="en-IN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analysis in case of death  )</a:t>
            </a:r>
            <a:endParaRPr kumimoji="0" lang="en-IN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533400"/>
            <a:ext cx="1285875" cy="71437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</p:pic>
      <p:pic>
        <p:nvPicPr>
          <p:cNvPr id="9" name="Picture 2" descr="C:\Users\Lenovo\Desktop\logo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9000" y="609600"/>
            <a:ext cx="1295400" cy="762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National Coordination Centre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Pharmacovigilance </a:t>
            </a:r>
            <a:r>
              <a:rPr lang="en-US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Programme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of India</a:t>
            </a:r>
            <a:endParaRPr lang="en-IN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39552" y="548680"/>
            <a:ext cx="8136904" cy="576064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838200" y="381000"/>
            <a:ext cx="5486400" cy="11430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en-IN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endParaRPr kumimoji="0" lang="en-IN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REALITY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457200" y="2438400"/>
            <a:ext cx="8229600" cy="38862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IN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Reports often lack the essential information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IN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Following up incomplete reports is onerous and often yields poor result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IN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The first contact with primary</a:t>
            </a:r>
            <a:r>
              <a:rPr kumimoji="0" lang="en-IN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reporter is crucial</a:t>
            </a:r>
            <a:endParaRPr kumimoji="0" lang="en-IN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533400"/>
            <a:ext cx="1285875" cy="71437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</p:pic>
      <p:pic>
        <p:nvPicPr>
          <p:cNvPr id="9" name="Picture 2" descr="C:\Users\Lenovo\Desktop\logo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9000" y="609600"/>
            <a:ext cx="1295400" cy="762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National Coordination Centre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Pharmacovigilance </a:t>
            </a:r>
            <a:r>
              <a:rPr lang="en-US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Programme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of India</a:t>
            </a:r>
            <a:endParaRPr lang="en-IN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39552" y="548680"/>
            <a:ext cx="8136904" cy="576064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2" descr="C:\Users\Lenovo\Desktop\logo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9000" y="609600"/>
            <a:ext cx="1295400" cy="762000"/>
          </a:xfrm>
          <a:prstGeom prst="rect">
            <a:avLst/>
          </a:prstGeom>
          <a:noFill/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838200" y="381000"/>
            <a:ext cx="5486400" cy="11430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en-IN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endParaRPr kumimoji="0" lang="en-IN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IN" sz="3600" b="1" dirty="0" smtClean="0">
                <a:latin typeface="Times New Roman" pitchFamily="18" charset="0"/>
                <a:ea typeface="+mj-ea"/>
                <a:cs typeface="Times New Roman" pitchFamily="18" charset="0"/>
              </a:rPr>
              <a:t>CONLUSION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IN" sz="3600" b="1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endParaRPr kumimoji="0" lang="en-IN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457200" y="2590800"/>
            <a:ext cx="8229600" cy="37338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IN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Reporting</a:t>
            </a:r>
            <a:r>
              <a:rPr kumimoji="0" lang="en-IN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tools must be burden free and user friendly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IN" sz="3200" dirty="0" smtClean="0">
                <a:latin typeface="Times New Roman" pitchFamily="18" charset="0"/>
                <a:cs typeface="Times New Roman" pitchFamily="18" charset="0"/>
              </a:rPr>
              <a:t>However they should provide the information needed for a sound assessment to allow risk minimising action to be taken</a:t>
            </a:r>
            <a:endParaRPr kumimoji="0" lang="en-IN" sz="32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IN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It should be prerogative for an automated </a:t>
            </a:r>
            <a:r>
              <a:rPr kumimoji="0" lang="en-IN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dat</a:t>
            </a:r>
            <a:r>
              <a:rPr kumimoji="0" lang="en-IN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exchange.</a:t>
            </a:r>
            <a:endParaRPr kumimoji="0" lang="en-IN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" y="533400"/>
            <a:ext cx="1285875" cy="71437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National Coordination Centre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Pharmacovigilance </a:t>
            </a:r>
            <a:r>
              <a:rPr lang="en-US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Programme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of India</a:t>
            </a:r>
            <a:endParaRPr lang="en-IN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39552" y="548680"/>
            <a:ext cx="8136904" cy="576064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2" descr="C:\Users\Lenovo\Desktop\logo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288" y="533400"/>
            <a:ext cx="1468363" cy="917823"/>
          </a:xfrm>
          <a:prstGeom prst="rect">
            <a:avLst/>
          </a:prstGeom>
          <a:noFill/>
        </p:spPr>
      </p:pic>
      <p:pic>
        <p:nvPicPr>
          <p:cNvPr id="1026" name="Picture 2" descr="C:\Users\Lenovo\Desktop\image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" y="1447800"/>
            <a:ext cx="8153400" cy="487679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National Coordination Centre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Pharmacovigilance </a:t>
            </a:r>
            <a:r>
              <a:rPr lang="en-US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Programme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of India</a:t>
            </a:r>
            <a:endParaRPr lang="en-IN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39552" y="548680"/>
            <a:ext cx="8136904" cy="576064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228600" y="914400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GROUND PLAN</a:t>
            </a:r>
            <a:endParaRPr kumimoji="0" lang="en-IN" sz="4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533400" y="1981200"/>
            <a:ext cx="8153400" cy="4144963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IN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Minimum requirement for reporting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IN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Clinical diagnosis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IN" sz="3200" dirty="0" smtClean="0">
                <a:latin typeface="Times New Roman" pitchFamily="18" charset="0"/>
                <a:cs typeface="Times New Roman" pitchFamily="18" charset="0"/>
              </a:rPr>
              <a:t>PV Reviewer’s thrust query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IN" sz="3200" dirty="0" smtClean="0">
                <a:latin typeface="Times New Roman" pitchFamily="18" charset="0"/>
                <a:cs typeface="Times New Roman" pitchFamily="18" charset="0"/>
              </a:rPr>
              <a:t>Reality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IN" sz="3200" dirty="0" smtClean="0">
                <a:latin typeface="Times New Roman" pitchFamily="18" charset="0"/>
                <a:cs typeface="Times New Roman" pitchFamily="18" charset="0"/>
              </a:rPr>
              <a:t> Conclusion</a:t>
            </a:r>
            <a:endParaRPr kumimoji="0" lang="en-IN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533400"/>
            <a:ext cx="1285875" cy="71437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</p:pic>
      <p:pic>
        <p:nvPicPr>
          <p:cNvPr id="9" name="Picture 2" descr="C:\Users\Lenovo\Desktop\logo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9000" y="609600"/>
            <a:ext cx="1295400" cy="762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National Coordination Centre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Pharmacovigilance </a:t>
            </a:r>
            <a:r>
              <a:rPr lang="en-US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Programme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of India</a:t>
            </a:r>
            <a:endParaRPr lang="en-IN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39552" y="548680"/>
            <a:ext cx="8136904" cy="576064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228600" y="990600"/>
            <a:ext cx="7239000" cy="8382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IN" sz="2400" b="1" dirty="0" smtClean="0"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MINIMUM REQIURNMENT FOR REPORTING</a:t>
            </a: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533400" y="2743200"/>
            <a:ext cx="8153400" cy="35052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IN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A Patient (patient initials, age &amp; gender)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IN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A Reporter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IN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An ADR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IN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A Drug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IN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IN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-&gt; Valid case</a:t>
            </a:r>
            <a:endParaRPr kumimoji="0" lang="en-IN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533400"/>
            <a:ext cx="1285875" cy="71437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</p:pic>
      <p:pic>
        <p:nvPicPr>
          <p:cNvPr id="10" name="Picture 2" descr="C:\Users\Lenovo\Desktop\logo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9000" y="609600"/>
            <a:ext cx="1295400" cy="762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National Coordination Centre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Pharmacovigilance </a:t>
            </a:r>
            <a:r>
              <a:rPr lang="en-US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Programme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of India</a:t>
            </a:r>
            <a:endParaRPr lang="en-IN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39552" y="548680"/>
            <a:ext cx="8136904" cy="576064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-609600" y="990600"/>
            <a:ext cx="8229600" cy="9144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3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CLINICAL DIAGNOSIS</a:t>
            </a:r>
            <a:endParaRPr kumimoji="0" lang="en-IN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457200" y="2438400"/>
            <a:ext cx="8229600" cy="38862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en-IN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Information about the patient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IN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    - Demographics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IN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    - Family/ personal medical history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IN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en-IN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Information about the current problem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IN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     - Description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IN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     - Measures taken by patient</a:t>
            </a:r>
            <a:endParaRPr kumimoji="0" lang="en-IN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533400"/>
            <a:ext cx="1285875" cy="71437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</p:pic>
      <p:pic>
        <p:nvPicPr>
          <p:cNvPr id="8" name="Picture 2" descr="C:\Users\Lenovo\Desktop\logo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9000" y="609600"/>
            <a:ext cx="1295400" cy="762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National Coordination Centre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Pharmacovigilance </a:t>
            </a:r>
            <a:r>
              <a:rPr lang="en-US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Programme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of India</a:t>
            </a:r>
            <a:endParaRPr lang="en-IN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39552" y="548680"/>
            <a:ext cx="8136904" cy="576064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en-IN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Physical examination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en-IN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Additional investigation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IN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      - Lab test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IN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      - X ray etc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IN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Picture 2" descr="C:\Users\Lenovo\Desktop\screening-tests-vs-diagnostic-test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48225" y="3276600"/>
            <a:ext cx="3686175" cy="2895600"/>
          </a:xfrm>
          <a:prstGeom prst="rect">
            <a:avLst/>
          </a:prstGeom>
          <a:noFill/>
        </p:spPr>
      </p:pic>
      <p:pic>
        <p:nvPicPr>
          <p:cNvPr id="8" name="Picture 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" y="533400"/>
            <a:ext cx="1285875" cy="71437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</p:pic>
      <p:pic>
        <p:nvPicPr>
          <p:cNvPr id="9" name="Picture 2" descr="C:\Users\Lenovo\Desktop\logo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239000" y="609600"/>
            <a:ext cx="1295400" cy="762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33400"/>
            <a:ext cx="9144000" cy="632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3200400" y="76200"/>
            <a:ext cx="2743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600" b="1" dirty="0" smtClean="0">
                <a:latin typeface="Times New Roman" pitchFamily="18" charset="0"/>
                <a:cs typeface="Times New Roman" pitchFamily="18" charset="0"/>
              </a:rPr>
              <a:t>ADR FORM</a:t>
            </a:r>
            <a:endParaRPr lang="en-IN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National Coordination Centre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Pharmacovigilance </a:t>
            </a:r>
            <a:r>
              <a:rPr lang="en-US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Programme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of India</a:t>
            </a:r>
            <a:endParaRPr lang="en-IN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81000" y="609600"/>
            <a:ext cx="8136904" cy="576064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609600" y="2438400"/>
            <a:ext cx="8229600" cy="3886200"/>
          </a:xfrm>
          <a:prstGeom prst="rect">
            <a:avLst/>
          </a:prstGeom>
        </p:spPr>
        <p:txBody>
          <a:bodyPr>
            <a:normAutofit fontScale="550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IN" sz="3200" b="0" i="1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en-IN" sz="3200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IN" sz="3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Mandatory fields to be filled in suspected ADR Form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IN" sz="3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Patient initial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IN" sz="3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Date of reaction started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IN" sz="3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Describe reaction or problem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IN" sz="3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Suspected  medication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IN" sz="3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Concomitant drug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IN" sz="3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Outcome of reaction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IN" sz="3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Reporter name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IN" sz="3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Date of report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IN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en-IN" sz="32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609600" y="762000"/>
            <a:ext cx="6019800" cy="14478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342900" indent="-342900">
              <a:spcBef>
                <a:spcPct val="20000"/>
              </a:spcBef>
            </a:pPr>
            <a:endParaRPr lang="en-IN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spcBef>
                <a:spcPct val="20000"/>
              </a:spcBef>
              <a:buFont typeface="Wingdings" pitchFamily="2" charset="2"/>
              <a:buChar char="ü"/>
            </a:pPr>
            <a:endParaRPr lang="en-IN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spcBef>
                <a:spcPct val="20000"/>
              </a:spcBef>
              <a:buFont typeface="Wingdings" pitchFamily="2" charset="2"/>
              <a:buChar char="ü"/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The reporting form should provide the same</a:t>
            </a:r>
          </a:p>
          <a:p>
            <a:pPr marL="342900" indent="-342900">
              <a:spcBef>
                <a:spcPct val="20000"/>
              </a:spcBef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      information as a clinical would seek when           interviewing/  examining/ treating a patient.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IN" sz="20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en-IN" sz="20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609600"/>
            <a:ext cx="1285875" cy="71437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</p:pic>
      <p:pic>
        <p:nvPicPr>
          <p:cNvPr id="10" name="Picture 2" descr="C:\Users\Lenovo\Desktop\logo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86600" y="685800"/>
            <a:ext cx="1295400" cy="762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National Coordination Centre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Pharmacovigilance </a:t>
            </a:r>
            <a:r>
              <a:rPr lang="en-US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Programme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of India</a:t>
            </a:r>
            <a:endParaRPr lang="en-IN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39552" y="548680"/>
            <a:ext cx="8136904" cy="576064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990600" y="533400"/>
            <a:ext cx="6096000" cy="1143000"/>
          </a:xfrm>
          <a:prstGeom prst="rect">
            <a:avLst/>
          </a:prstGeom>
        </p:spPr>
        <p:txBody>
          <a:bodyPr/>
          <a:lstStyle/>
          <a:p>
            <a:pPr algn="ctr">
              <a:spcBef>
                <a:spcPct val="0"/>
              </a:spcBef>
            </a:pPr>
            <a:endParaRPr lang="en-IN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ct val="0"/>
              </a:spcBef>
            </a:pPr>
            <a:endParaRPr lang="en-IN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ct val="0"/>
              </a:spcBef>
            </a:pPr>
            <a:r>
              <a:rPr lang="en-IN" sz="3600" b="1" dirty="0" smtClean="0">
                <a:latin typeface="Times New Roman" pitchFamily="18" charset="0"/>
                <a:cs typeface="Times New Roman" pitchFamily="18" charset="0"/>
              </a:rPr>
              <a:t>PV Reviewer’s thrust query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457200" y="2286000"/>
            <a:ext cx="8229600" cy="3840163"/>
          </a:xfrm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endParaRPr lang="en-IN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lang="en-IN" sz="3200" b="1" dirty="0" smtClean="0">
                <a:latin typeface="Times New Roman" pitchFamily="18" charset="0"/>
                <a:cs typeface="Times New Roman" pitchFamily="18" charset="0"/>
              </a:rPr>
              <a:t>Patient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IN" sz="32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  -Age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IN" sz="3200" dirty="0" smtClean="0">
                <a:latin typeface="Times New Roman" pitchFamily="18" charset="0"/>
                <a:cs typeface="Times New Roman" pitchFamily="18" charset="0"/>
              </a:rPr>
              <a:t>   -Gender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IN" sz="32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  -Ethnicity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IN" sz="3200" dirty="0" smtClean="0">
                <a:latin typeface="Times New Roman" pitchFamily="18" charset="0"/>
                <a:cs typeface="Times New Roman" pitchFamily="18" charset="0"/>
              </a:rPr>
              <a:t>   -Height/weight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IN" sz="32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  -Family/personal history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IN" sz="3200" dirty="0" smtClean="0">
                <a:latin typeface="Times New Roman" pitchFamily="18" charset="0"/>
                <a:cs typeface="Times New Roman" pitchFamily="18" charset="0"/>
              </a:rPr>
              <a:t>   -Recreational habits</a:t>
            </a:r>
            <a:endParaRPr kumimoji="0" lang="en-IN" sz="32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IN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533400"/>
            <a:ext cx="1285875" cy="71437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</p:pic>
      <p:pic>
        <p:nvPicPr>
          <p:cNvPr id="9" name="Picture 2" descr="C:\Users\Lenovo\Desktop\logo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9000" y="609600"/>
            <a:ext cx="1295400" cy="762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National Coordination Centre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Pharmacovigilance </a:t>
            </a:r>
            <a:r>
              <a:rPr lang="en-US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Programme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of India</a:t>
            </a:r>
            <a:endParaRPr lang="en-IN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39552" y="548680"/>
            <a:ext cx="8136904" cy="576064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533400" y="533400"/>
            <a:ext cx="5791200" cy="1143000"/>
          </a:xfrm>
          <a:prstGeom prst="rect">
            <a:avLst/>
          </a:prstGeom>
        </p:spPr>
        <p:txBody>
          <a:bodyPr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endParaRPr kumimoji="0" lang="en-IN" sz="4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endParaRPr lang="en-IN" sz="4400" b="1" dirty="0" smtClean="0"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en-IN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ADR</a:t>
            </a:r>
            <a:endParaRPr kumimoji="0" lang="en-IN" sz="4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457200" y="2819400"/>
            <a:ext cx="8229600" cy="3306763"/>
          </a:xfrm>
          <a:prstGeom prst="rect">
            <a:avLst/>
          </a:prstGeom>
        </p:spPr>
        <p:txBody>
          <a:bodyPr>
            <a:normAutofit fontScale="85000"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IN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Exact chronology </a:t>
            </a:r>
            <a:r>
              <a:rPr kumimoji="0" lang="en-IN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(reaction term)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IN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Severity </a:t>
            </a:r>
            <a:r>
              <a:rPr kumimoji="0" lang="en-IN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(how many times the patient has come across the targeted reaction in the life span 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IN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Seriousness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IN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Development </a:t>
            </a:r>
            <a:r>
              <a:rPr kumimoji="0" lang="en-IN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(Congenital-anomaly, disabling, death)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IN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Measures taken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IN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Outcome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IN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533400"/>
            <a:ext cx="1285875" cy="71437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</p:pic>
      <p:pic>
        <p:nvPicPr>
          <p:cNvPr id="9" name="Picture 2" descr="C:\Users\Lenovo\Desktop\logo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9000" y="609600"/>
            <a:ext cx="1295400" cy="762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463</TotalTime>
  <Words>398</Words>
  <Application>Microsoft Office PowerPoint</Application>
  <PresentationFormat>On-screen Show (4:3)</PresentationFormat>
  <Paragraphs>419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Lenovo</dc:creator>
  <cp:lastModifiedBy>Administrator</cp:lastModifiedBy>
  <cp:revision>22</cp:revision>
  <dcterms:created xsi:type="dcterms:W3CDTF">2006-08-16T00:00:00Z</dcterms:created>
  <dcterms:modified xsi:type="dcterms:W3CDTF">2013-11-16T07:39:41Z</dcterms:modified>
</cp:coreProperties>
</file>